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sldIdLst>
    <p:sldId id="256" r:id="rId2"/>
  </p:sldIdLst>
  <p:sldSz cx="30275213" cy="4280376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ryna Kononovych" initials="K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0E0"/>
    <a:srgbClr val="BDC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43" d="100"/>
          <a:sy n="43" d="100"/>
        </p:scale>
        <p:origin x="-150" y="3204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01DDE7-E39E-4A44-96C3-1D5B59333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402" y="7005156"/>
            <a:ext cx="22706410" cy="14902051"/>
          </a:xfrm>
        </p:spPr>
        <p:txBody>
          <a:bodyPr anchor="b"/>
          <a:lstStyle>
            <a:lvl1pPr algn="ctr">
              <a:defRPr sz="14899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FC7475AD-9680-411F-9F91-AB184234C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5960"/>
            </a:lvl1pPr>
            <a:lvl2pPr marL="1135319" indent="0" algn="ctr">
              <a:buNone/>
              <a:defRPr sz="4966"/>
            </a:lvl2pPr>
            <a:lvl3pPr marL="2270638" indent="0" algn="ctr">
              <a:buNone/>
              <a:defRPr sz="4470"/>
            </a:lvl3pPr>
            <a:lvl4pPr marL="3405957" indent="0" algn="ctr">
              <a:buNone/>
              <a:defRPr sz="3973"/>
            </a:lvl4pPr>
            <a:lvl5pPr marL="4541276" indent="0" algn="ctr">
              <a:buNone/>
              <a:defRPr sz="3973"/>
            </a:lvl5pPr>
            <a:lvl6pPr marL="5676595" indent="0" algn="ctr">
              <a:buNone/>
              <a:defRPr sz="3973"/>
            </a:lvl6pPr>
            <a:lvl7pPr marL="6811914" indent="0" algn="ctr">
              <a:buNone/>
              <a:defRPr sz="3973"/>
            </a:lvl7pPr>
            <a:lvl8pPr marL="7947233" indent="0" algn="ctr">
              <a:buNone/>
              <a:defRPr sz="3973"/>
            </a:lvl8pPr>
            <a:lvl9pPr marL="9082552" indent="0" algn="ctr">
              <a:buNone/>
              <a:defRPr sz="3973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x-none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C165E829-FBF8-4E30-A35A-3FB1B98D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236-A87A-4411-9D80-F75C3C96C49C}" type="datetimeFigureOut">
              <a:rPr lang="x-none" smtClean="0"/>
              <a:t>2024-02-27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30BFD8AB-3B15-4B76-9107-BD11A62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58566682-20BD-4394-B7BA-58605D7A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8234-B06B-4B5D-B1DA-83405E195FF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081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B278B0-FDEE-46EC-8414-8644AAC8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17DA4491-A97C-4B72-9280-2A80B2D22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D98C70F6-6A83-4AF7-A6E4-E2713FC13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236-A87A-4411-9D80-F75C3C96C49C}" type="datetimeFigureOut">
              <a:rPr lang="x-none" smtClean="0"/>
              <a:t>2024-02-27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2382F77F-178C-49C5-BAD1-6E6B61ED9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8EAE13E3-7F95-4B08-90AF-402135E8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8234-B06B-4B5D-B1DA-83405E195FF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992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7876D973-C7BE-4D13-9EA7-8E4981BB1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5699" y="2278904"/>
            <a:ext cx="6528093" cy="3627421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29EF20C0-DA45-488A-8F88-16EB83636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421" y="2278904"/>
            <a:ext cx="19205838" cy="3627421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A4B49989-A72E-4E41-8B4A-27196BE1C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236-A87A-4411-9D80-F75C3C96C49C}" type="datetimeFigureOut">
              <a:rPr lang="x-none" smtClean="0"/>
              <a:t>2024-02-27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89DF755E-5887-42B4-9000-DD6C5D52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6F0CA057-D6D3-49C2-8421-A4727D313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8234-B06B-4B5D-B1DA-83405E195FF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248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1AE210-5ED8-4B6C-851D-F3906B56B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5A66144-55AB-4E15-AA67-0D88B3BA6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DA4E5D8B-664F-4587-9F86-66F881361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236-A87A-4411-9D80-F75C3C96C49C}" type="datetimeFigureOut">
              <a:rPr lang="x-none" smtClean="0"/>
              <a:t>2024-02-27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D10FC699-F610-4114-8507-08ABB5DF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31DDDA0D-EDD8-4EC5-9FAF-617467030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8234-B06B-4B5D-B1DA-83405E195FF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8041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680BF8-0481-4536-AF0F-F03BE3E9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653" y="10671222"/>
            <a:ext cx="26112371" cy="17805173"/>
          </a:xfrm>
        </p:spPr>
        <p:txBody>
          <a:bodyPr anchor="b"/>
          <a:lstStyle>
            <a:lvl1pPr>
              <a:defRPr sz="14899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374FF21D-C76F-446C-A739-98D2E357F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653" y="28644839"/>
            <a:ext cx="26112371" cy="9363320"/>
          </a:xfrm>
        </p:spPr>
        <p:txBody>
          <a:bodyPr/>
          <a:lstStyle>
            <a:lvl1pPr marL="0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1pPr>
            <a:lvl2pPr marL="1135319" indent="0">
              <a:buNone/>
              <a:defRPr sz="4966">
                <a:solidFill>
                  <a:schemeClr val="tx1">
                    <a:tint val="75000"/>
                  </a:schemeClr>
                </a:solidFill>
              </a:defRPr>
            </a:lvl2pPr>
            <a:lvl3pPr marL="2270638" indent="0">
              <a:buNone/>
              <a:defRPr sz="4470">
                <a:solidFill>
                  <a:schemeClr val="tx1">
                    <a:tint val="75000"/>
                  </a:schemeClr>
                </a:solidFill>
              </a:defRPr>
            </a:lvl3pPr>
            <a:lvl4pPr marL="3405957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4pPr>
            <a:lvl5pPr marL="4541276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5pPr>
            <a:lvl6pPr marL="5676595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6pPr>
            <a:lvl7pPr marL="6811914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7pPr>
            <a:lvl8pPr marL="7947233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8pPr>
            <a:lvl9pPr marL="9082552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23B59A12-7310-48AF-84D7-A1F02D1D8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236-A87A-4411-9D80-F75C3C96C49C}" type="datetimeFigureOut">
              <a:rPr lang="x-none" smtClean="0"/>
              <a:t>2024-02-27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7DD750DA-57A1-4B24-BA9F-48436515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A82E8D94-3EE8-4EF6-8222-F57435A1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8234-B06B-4B5D-B1DA-83405E195FF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296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70EE6F-83C3-48D2-9C25-F052AA37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F0BA960-8BD5-4810-9155-CCE222565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37EAA2D7-8662-4698-9477-C0ADA072F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EBC0ABFC-59B6-46FD-836A-F48F25657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236-A87A-4411-9D80-F75C3C96C49C}" type="datetimeFigureOut">
              <a:rPr lang="x-none" smtClean="0"/>
              <a:t>2024-02-27</a:t>
            </a:fld>
            <a:endParaRPr lang="x-none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B85497F8-17E5-4F3C-A548-2542FA39E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88F12981-9FBA-4A38-BB57-53F223A7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8234-B06B-4B5D-B1DA-83405E195FF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034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B126DC-23CA-46F9-8E40-8F383EEA2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4" y="2278907"/>
            <a:ext cx="26112371" cy="8273416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21C1B684-0922-45E4-8211-0EB9D09F4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365" y="10492870"/>
            <a:ext cx="12807833" cy="5142393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C429F311-0653-422E-B274-6200BB4B8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365" y="15635264"/>
            <a:ext cx="12807833" cy="2299711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19193166-FDB0-4739-881C-C2331777F3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26827" y="10492870"/>
            <a:ext cx="12870909" cy="5142393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F82ACA19-9CDE-4A6A-A73A-B5EDFF0C85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26827" y="15635264"/>
            <a:ext cx="12870909" cy="2299711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2DA14E36-CC99-4EE6-8D2D-C3B5E4A6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236-A87A-4411-9D80-F75C3C96C49C}" type="datetimeFigureOut">
              <a:rPr lang="x-none" smtClean="0"/>
              <a:t>2024-02-27</a:t>
            </a:fld>
            <a:endParaRPr lang="x-none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0B9FDDAD-19E5-4A40-8F09-C99DF8CA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1D1A071C-0E3F-4C2E-93D1-17C22069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8234-B06B-4B5D-B1DA-83405E195FF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997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D2D41A-45FA-41D6-9F7D-BE7C5CF6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374A13B6-7D05-4DB0-A5E3-99F08791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236-A87A-4411-9D80-F75C3C96C49C}" type="datetimeFigureOut">
              <a:rPr lang="x-none" smtClean="0"/>
              <a:t>2024-02-27</a:t>
            </a:fld>
            <a:endParaRPr lang="x-none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00B38C61-2C38-4AAF-A529-C3E5788B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C5C07392-AC06-42F6-82B6-26B5C805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8234-B06B-4B5D-B1DA-83405E195FF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6836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D71E6800-CE42-496A-B90B-8DE8BF869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236-A87A-4411-9D80-F75C3C96C49C}" type="datetimeFigureOut">
              <a:rPr lang="x-none" smtClean="0"/>
              <a:t>2024-02-27</a:t>
            </a:fld>
            <a:endParaRPr lang="x-none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4785C8F3-D4FA-40FA-8283-60F92300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470D1DC5-9BF3-4FCD-8A6E-CEAF64BE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8234-B06B-4B5D-B1DA-83405E195FF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205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8F2186-93F0-4975-A6E5-58D7FBF0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6" y="2853584"/>
            <a:ext cx="9764543" cy="9987545"/>
          </a:xfrm>
        </p:spPr>
        <p:txBody>
          <a:bodyPr anchor="b"/>
          <a:lstStyle>
            <a:lvl1pPr>
              <a:defRPr sz="7946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3E766CB-0AB3-44F2-9962-BBE639DE1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0909" y="6162952"/>
            <a:ext cx="15326827" cy="30418415"/>
          </a:xfrm>
        </p:spPr>
        <p:txBody>
          <a:bodyPr/>
          <a:lstStyle>
            <a:lvl1pPr>
              <a:defRPr sz="7946"/>
            </a:lvl1pPr>
            <a:lvl2pPr>
              <a:defRPr sz="6953"/>
            </a:lvl2pPr>
            <a:lvl3pPr>
              <a:defRPr sz="5960"/>
            </a:lvl3pPr>
            <a:lvl4pPr>
              <a:defRPr sz="4966"/>
            </a:lvl4pPr>
            <a:lvl5pPr>
              <a:defRPr sz="4966"/>
            </a:lvl5pPr>
            <a:lvl6pPr>
              <a:defRPr sz="4966"/>
            </a:lvl6pPr>
            <a:lvl7pPr>
              <a:defRPr sz="4966"/>
            </a:lvl7pPr>
            <a:lvl8pPr>
              <a:defRPr sz="4966"/>
            </a:lvl8pPr>
            <a:lvl9pPr>
              <a:defRPr sz="4966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858F6082-1A03-437B-93DA-78782301C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6" y="12841129"/>
            <a:ext cx="9764543" cy="23789780"/>
          </a:xfrm>
        </p:spPr>
        <p:txBody>
          <a:bodyPr/>
          <a:lstStyle>
            <a:lvl1pPr marL="0" indent="0">
              <a:buNone/>
              <a:defRPr sz="3973"/>
            </a:lvl1pPr>
            <a:lvl2pPr marL="1135319" indent="0">
              <a:buNone/>
              <a:defRPr sz="3476"/>
            </a:lvl2pPr>
            <a:lvl3pPr marL="2270638" indent="0">
              <a:buNone/>
              <a:defRPr sz="2980"/>
            </a:lvl3pPr>
            <a:lvl4pPr marL="3405957" indent="0">
              <a:buNone/>
              <a:defRPr sz="2483"/>
            </a:lvl4pPr>
            <a:lvl5pPr marL="4541276" indent="0">
              <a:buNone/>
              <a:defRPr sz="2483"/>
            </a:lvl5pPr>
            <a:lvl6pPr marL="5676595" indent="0">
              <a:buNone/>
              <a:defRPr sz="2483"/>
            </a:lvl6pPr>
            <a:lvl7pPr marL="6811914" indent="0">
              <a:buNone/>
              <a:defRPr sz="2483"/>
            </a:lvl7pPr>
            <a:lvl8pPr marL="7947233" indent="0">
              <a:buNone/>
              <a:defRPr sz="2483"/>
            </a:lvl8pPr>
            <a:lvl9pPr marL="9082552" indent="0">
              <a:buNone/>
              <a:defRPr sz="2483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447C237A-DA13-4BFB-BF42-B932CB333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236-A87A-4411-9D80-F75C3C96C49C}" type="datetimeFigureOut">
              <a:rPr lang="x-none" smtClean="0"/>
              <a:t>2024-02-27</a:t>
            </a:fld>
            <a:endParaRPr lang="x-none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218C1857-0410-41F1-80D9-90F0A7428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DD83B9CA-58D3-44D0-B936-D91F015F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8234-B06B-4B5D-B1DA-83405E195FF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451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B1B86A-5F68-415E-BB61-4BFC7D846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6" y="2853584"/>
            <a:ext cx="9764543" cy="9987545"/>
          </a:xfrm>
        </p:spPr>
        <p:txBody>
          <a:bodyPr anchor="b"/>
          <a:lstStyle>
            <a:lvl1pPr>
              <a:defRPr sz="7946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55271BFF-C2E5-43E4-9C8C-051F37952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70909" y="6162952"/>
            <a:ext cx="15326827" cy="30418415"/>
          </a:xfrm>
        </p:spPr>
        <p:txBody>
          <a:bodyPr/>
          <a:lstStyle>
            <a:lvl1pPr marL="0" indent="0">
              <a:buNone/>
              <a:defRPr sz="7946"/>
            </a:lvl1pPr>
            <a:lvl2pPr marL="1135319" indent="0">
              <a:buNone/>
              <a:defRPr sz="6953"/>
            </a:lvl2pPr>
            <a:lvl3pPr marL="2270638" indent="0">
              <a:buNone/>
              <a:defRPr sz="5960"/>
            </a:lvl3pPr>
            <a:lvl4pPr marL="3405957" indent="0">
              <a:buNone/>
              <a:defRPr sz="4966"/>
            </a:lvl4pPr>
            <a:lvl5pPr marL="4541276" indent="0">
              <a:buNone/>
              <a:defRPr sz="4966"/>
            </a:lvl5pPr>
            <a:lvl6pPr marL="5676595" indent="0">
              <a:buNone/>
              <a:defRPr sz="4966"/>
            </a:lvl6pPr>
            <a:lvl7pPr marL="6811914" indent="0">
              <a:buNone/>
              <a:defRPr sz="4966"/>
            </a:lvl7pPr>
            <a:lvl8pPr marL="7947233" indent="0">
              <a:buNone/>
              <a:defRPr sz="4966"/>
            </a:lvl8pPr>
            <a:lvl9pPr marL="9082552" indent="0">
              <a:buNone/>
              <a:defRPr sz="4966"/>
            </a:lvl9pPr>
          </a:lstStyle>
          <a:p>
            <a:endParaRPr lang="x-none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39C14A3D-D9B7-4D16-99D7-7E6FBFD26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6" y="12841129"/>
            <a:ext cx="9764543" cy="23789780"/>
          </a:xfrm>
        </p:spPr>
        <p:txBody>
          <a:bodyPr/>
          <a:lstStyle>
            <a:lvl1pPr marL="0" indent="0">
              <a:buNone/>
              <a:defRPr sz="3973"/>
            </a:lvl1pPr>
            <a:lvl2pPr marL="1135319" indent="0">
              <a:buNone/>
              <a:defRPr sz="3476"/>
            </a:lvl2pPr>
            <a:lvl3pPr marL="2270638" indent="0">
              <a:buNone/>
              <a:defRPr sz="2980"/>
            </a:lvl3pPr>
            <a:lvl4pPr marL="3405957" indent="0">
              <a:buNone/>
              <a:defRPr sz="2483"/>
            </a:lvl4pPr>
            <a:lvl5pPr marL="4541276" indent="0">
              <a:buNone/>
              <a:defRPr sz="2483"/>
            </a:lvl5pPr>
            <a:lvl6pPr marL="5676595" indent="0">
              <a:buNone/>
              <a:defRPr sz="2483"/>
            </a:lvl6pPr>
            <a:lvl7pPr marL="6811914" indent="0">
              <a:buNone/>
              <a:defRPr sz="2483"/>
            </a:lvl7pPr>
            <a:lvl8pPr marL="7947233" indent="0">
              <a:buNone/>
              <a:defRPr sz="2483"/>
            </a:lvl8pPr>
            <a:lvl9pPr marL="9082552" indent="0">
              <a:buNone/>
              <a:defRPr sz="2483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42422B97-AB67-42C2-9B81-7CC16AC8F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236-A87A-4411-9D80-F75C3C96C49C}" type="datetimeFigureOut">
              <a:rPr lang="x-none" smtClean="0"/>
              <a:t>2024-02-27</a:t>
            </a:fld>
            <a:endParaRPr lang="x-none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098FC6C4-BB5D-42FB-9A25-1D8ACD061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34F59445-005E-41AB-960C-641529394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8234-B06B-4B5D-B1DA-83405E195FF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845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9887F517-3B15-4533-8E0A-7DC941D25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1" y="2278907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639C7975-6202-4101-94A4-A4F17ACB3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EE07ACC5-B329-4BA6-9671-9AE765482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41236-A87A-4411-9D80-F75C3C96C49C}" type="datetimeFigureOut">
              <a:rPr lang="x-none" smtClean="0"/>
              <a:t>2024-02-27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6D70B7EC-2CCD-4E87-A7B6-421E11B44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F3EF6D95-427F-4C9D-B0D5-F41A6467D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68234-B06B-4B5D-B1DA-83405E195FF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374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2270638" rtl="0" eaLnBrk="1" latinLnBrk="0" hangingPunct="1">
        <a:lnSpc>
          <a:spcPct val="90000"/>
        </a:lnSpc>
        <a:spcBef>
          <a:spcPct val="0"/>
        </a:spcBef>
        <a:buNone/>
        <a:defRPr sz="109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660" indent="-567660" algn="l" defTabSz="2270638" rtl="0" eaLnBrk="1" latinLnBrk="0" hangingPunct="1">
        <a:lnSpc>
          <a:spcPct val="90000"/>
        </a:lnSpc>
        <a:spcBef>
          <a:spcPts val="2483"/>
        </a:spcBef>
        <a:buFont typeface="Arial" panose="020B0604020202020204" pitchFamily="34" charset="0"/>
        <a:buChar char="•"/>
        <a:defRPr sz="6953" kern="1200">
          <a:solidFill>
            <a:schemeClr val="tx1"/>
          </a:solidFill>
          <a:latin typeface="+mn-lt"/>
          <a:ea typeface="+mn-ea"/>
          <a:cs typeface="+mn-cs"/>
        </a:defRPr>
      </a:lvl1pPr>
      <a:lvl2pPr marL="1702979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2838298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966" kern="1200">
          <a:solidFill>
            <a:schemeClr val="tx1"/>
          </a:solidFill>
          <a:latin typeface="+mn-lt"/>
          <a:ea typeface="+mn-ea"/>
          <a:cs typeface="+mn-cs"/>
        </a:defRPr>
      </a:lvl3pPr>
      <a:lvl4pPr marL="3973617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8936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4255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574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893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50212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319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638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5957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276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595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914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7233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552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DEF0E0"/>
            </a:gs>
            <a:gs pos="79000">
              <a:srgbClr val="7FADC9"/>
            </a:gs>
            <a:gs pos="11000">
              <a:schemeClr val="accent6">
                <a:lumMod val="79000"/>
                <a:lumOff val="21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EE4841-65A1-4169-A641-52552E753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8007" y="577443"/>
            <a:ext cx="16764000" cy="853439"/>
          </a:xfrm>
          <a:noFill/>
          <a:ln>
            <a:solidFill>
              <a:schemeClr val="tx1"/>
            </a:solidFill>
            <a:round/>
          </a:ln>
        </p:spPr>
        <p:txBody>
          <a:bodyPr>
            <a:normAutofit fontScale="90000"/>
          </a:bodyPr>
          <a:lstStyle/>
          <a:p>
            <a:r>
              <a:rPr lang="ru-RU" sz="6600" dirty="0" err="1"/>
              <a:t>Запорізьке</a:t>
            </a:r>
            <a:r>
              <a:rPr lang="ru-RU" sz="6600" dirty="0"/>
              <a:t> </a:t>
            </a:r>
            <a:r>
              <a:rPr lang="ru-RU" sz="6600" dirty="0" err="1"/>
              <a:t>територіальне</a:t>
            </a:r>
            <a:r>
              <a:rPr lang="ru-RU" sz="6600" dirty="0"/>
              <a:t> </a:t>
            </a:r>
            <a:r>
              <a:rPr lang="ru-RU" sz="6600" dirty="0" err="1"/>
              <a:t>відділення</a:t>
            </a:r>
            <a:r>
              <a:rPr lang="ru-RU" sz="6600" dirty="0"/>
              <a:t>  МАН </a:t>
            </a:r>
            <a:r>
              <a:rPr lang="ru-RU" sz="6600" dirty="0" err="1"/>
              <a:t>України</a:t>
            </a:r>
            <a:endParaRPr lang="x-none" sz="6600" dirty="0"/>
          </a:p>
        </p:txBody>
      </p:sp>
      <p:sp>
        <p:nvSpPr>
          <p:cNvPr id="14" name="Підзаголовок 13">
            <a:extLst>
              <a:ext uri="{FF2B5EF4-FFF2-40B4-BE49-F238E27FC236}">
                <a16:creationId xmlns:a16="http://schemas.microsoft.com/office/drawing/2014/main" xmlns="" id="{D1BF9F0F-DC55-4AF7-8B05-D7BF857AC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6" y="16823312"/>
            <a:ext cx="29190648" cy="1861124"/>
          </a:xfrm>
          <a:gradFill>
            <a:gsLst>
              <a:gs pos="19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l"/>
            <a:r>
              <a:rPr lang="uk-UA" sz="4400" b="1" kern="150" dirty="0">
                <a:effectLst/>
                <a:ea typeface="SimSun" panose="02010600030101010101" pitchFamily="2" charset="-122"/>
              </a:rPr>
              <a:t>Методи дослідження: </a:t>
            </a:r>
            <a:r>
              <a:rPr lang="uk-UA" sz="4000" i="1" kern="15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загальнонаукові:</a:t>
            </a:r>
            <a:r>
              <a:rPr lang="uk-UA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/>
              <a:t>аналіз наукової літератури, порівняльний аналіз думок різних авторів; аналіз досвіду інших країн, яким довелося відновлюватись після війни; дослідження внутрішніх економічних процесів; </a:t>
            </a:r>
            <a:r>
              <a:rPr lang="uk-UA" sz="4000" dirty="0" err="1"/>
              <a:t>конкретнонаукові</a:t>
            </a:r>
            <a:r>
              <a:rPr lang="uk-UA" sz="4000" dirty="0"/>
              <a:t>:</a:t>
            </a:r>
            <a:r>
              <a:rPr lang="uk-UA" sz="3600" dirty="0"/>
              <a:t> статистичний аналіз; основи математичного моделювання, інтерв`ю.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CA3E30D-E420-449B-B884-AB972E097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15" y="1879638"/>
            <a:ext cx="5884541" cy="8213973"/>
          </a:xfrm>
          <a:prstGeom prst="rect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E8CFAE0-FE73-4073-9142-DBDFADC5B77B}"/>
              </a:ext>
            </a:extLst>
          </p:cNvPr>
          <p:cNvSpPr txBox="1"/>
          <p:nvPr/>
        </p:nvSpPr>
        <p:spPr>
          <a:xfrm>
            <a:off x="7103056" y="6788690"/>
            <a:ext cx="2275270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</a:rPr>
              <a:t>МОДЕЛЬ ЕКОНОМІЧНОГО ВІДНОВЛЕННЯ УКРАЇНИ В</a:t>
            </a:r>
          </a:p>
          <a:p>
            <a:r>
              <a:rPr lang="ru-RU" sz="6600" b="1" dirty="0">
                <a:solidFill>
                  <a:schemeClr val="bg1"/>
                </a:solidFill>
              </a:rPr>
              <a:t>ПІСЛЯВОЄННИЙ ПЕРІОД: СТРАТЕГІЯ ЕКОНОМІЧНОГО ДИВА</a:t>
            </a:r>
            <a:endParaRPr lang="x-none" sz="66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CE457B8-B906-49AE-AB33-E4E325DFFE6F}"/>
              </a:ext>
            </a:extLst>
          </p:cNvPr>
          <p:cNvSpPr txBox="1"/>
          <p:nvPr/>
        </p:nvSpPr>
        <p:spPr>
          <a:xfrm>
            <a:off x="7081284" y="1879638"/>
            <a:ext cx="22774479" cy="4770537"/>
          </a:xfrm>
          <a:prstGeom prst="rect">
            <a:avLst/>
          </a:prstGeom>
          <a:gradFill>
            <a:gsLst>
              <a:gs pos="10000">
                <a:schemeClr val="accent6">
                  <a:lumMod val="79000"/>
                  <a:lumOff val="21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uk-UA" sz="3600" dirty="0"/>
              <a:t>Роботу виконала: </a:t>
            </a:r>
            <a:r>
              <a:rPr lang="uk-UA" sz="4000" b="1" dirty="0"/>
              <a:t>Кононович</a:t>
            </a:r>
            <a:r>
              <a:rPr lang="uk-UA" sz="4000" dirty="0"/>
              <a:t> </a:t>
            </a:r>
            <a:r>
              <a:rPr lang="uk-UA" sz="4000" b="1" dirty="0"/>
              <a:t>Катерина Володимирівна</a:t>
            </a:r>
            <a:r>
              <a:rPr lang="uk-UA" sz="4000" dirty="0"/>
              <a:t>, </a:t>
            </a:r>
            <a:r>
              <a:rPr lang="uk-UA" sz="3600" dirty="0"/>
              <a:t>учениця 10 класу комунального закладу «Запорізька спеціалізована школа інтернат ІІ-ІІІ ступенів «Козацький ліцей» Запорізької обласної ради</a:t>
            </a:r>
          </a:p>
          <a:p>
            <a:r>
              <a:rPr lang="uk-UA" sz="4000" dirty="0"/>
              <a:t>Науковий керівник:</a:t>
            </a:r>
          </a:p>
          <a:p>
            <a:r>
              <a:rPr lang="uk-UA" sz="4000" b="1" dirty="0" err="1"/>
              <a:t>Оглобліна</a:t>
            </a:r>
            <a:r>
              <a:rPr lang="uk-UA" sz="4000" b="1" dirty="0"/>
              <a:t> Вікторія Олександрівна</a:t>
            </a:r>
            <a:r>
              <a:rPr lang="uk-UA" sz="4000" dirty="0"/>
              <a:t>,</a:t>
            </a:r>
          </a:p>
          <a:p>
            <a:r>
              <a:rPr lang="uk-UA" sz="3600" dirty="0"/>
              <a:t>керівник гуртка комунального закладу «Запорізька спеціалізована школа-інтернат ІІ-ІІІ ступенів «Козацький ліцей» Запорізької обласної ради, доцент кафедри інформаційної економіки, підприємництва та фінансів Інженерного навчально-наукового інституту ім. Ю.М. Потебні Запорізького національного університету, кандидат економічних наук</a:t>
            </a:r>
            <a:endParaRPr lang="x-none" sz="3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3385A1A-D8D8-43EC-9972-4BD4CE52FC6A}"/>
              </a:ext>
            </a:extLst>
          </p:cNvPr>
          <p:cNvSpPr txBox="1"/>
          <p:nvPr/>
        </p:nvSpPr>
        <p:spPr>
          <a:xfrm>
            <a:off x="7238007" y="8757813"/>
            <a:ext cx="22595983" cy="1938992"/>
          </a:xfrm>
          <a:prstGeom prst="rect">
            <a:avLst/>
          </a:prstGeom>
          <a:gradFill>
            <a:gsLst>
              <a:gs pos="10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uk-UA" sz="4800" b="1" dirty="0"/>
              <a:t>Мета роботи</a:t>
            </a:r>
            <a:r>
              <a:rPr lang="uk-UA" sz="4800" dirty="0"/>
              <a:t>: </a:t>
            </a:r>
            <a:r>
              <a:rPr lang="uk-UA" sz="3600" dirty="0"/>
              <a:t>Проаналізувати сучасний стан економіки України та запропонувати концептуальні заходи з реалізації «стратегії економічного дива» у післявоєнному періоді, які враховують міжнародний досвід і національні особливості.</a:t>
            </a:r>
            <a:endParaRPr lang="x-none" sz="3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A62D110-6FF4-4551-8C7C-F0EE4BA9C48F}"/>
              </a:ext>
            </a:extLst>
          </p:cNvPr>
          <p:cNvSpPr txBox="1"/>
          <p:nvPr/>
        </p:nvSpPr>
        <p:spPr>
          <a:xfrm>
            <a:off x="643341" y="10818902"/>
            <a:ext cx="29190649" cy="2554545"/>
          </a:xfrm>
          <a:prstGeom prst="rect">
            <a:avLst/>
          </a:prstGeom>
          <a:gradFill>
            <a:gsLst>
              <a:gs pos="19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uk-UA" sz="4800" b="1" dirty="0"/>
              <a:t>Завдання:</a:t>
            </a:r>
            <a:endParaRPr lang="uk-UA" sz="4800" dirty="0"/>
          </a:p>
          <a:p>
            <a:r>
              <a:rPr lang="uk-UA" sz="4000" dirty="0"/>
              <a:t> </a:t>
            </a:r>
            <a:r>
              <a:rPr lang="uk-UA" sz="3600" dirty="0"/>
              <a:t>1) Проаналізувати сучасний стан економіки України та ідентифікувати проблемні аспекти;</a:t>
            </a:r>
          </a:p>
          <a:p>
            <a:r>
              <a:rPr lang="uk-UA" sz="3600" dirty="0"/>
              <a:t> 2) Дослідити зарубіжний досвід економічного відновлення та адаптувати його до умов України;</a:t>
            </a:r>
          </a:p>
          <a:p>
            <a:r>
              <a:rPr lang="uk-UA" sz="3600" dirty="0"/>
              <a:t> 3) Розробити концептуальні основи «стратегії економічного дива» та практичні рекомендації її реалізації в умовах повоєнного часу.</a:t>
            </a:r>
            <a:endParaRPr lang="x-none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CE6C70-AD84-45DC-9E0E-9CB369484671}"/>
              </a:ext>
            </a:extLst>
          </p:cNvPr>
          <p:cNvSpPr txBox="1"/>
          <p:nvPr/>
        </p:nvSpPr>
        <p:spPr>
          <a:xfrm>
            <a:off x="643341" y="13495422"/>
            <a:ext cx="29168875" cy="3231654"/>
          </a:xfrm>
          <a:prstGeom prst="rect">
            <a:avLst/>
          </a:prstGeom>
          <a:gradFill>
            <a:gsLst>
              <a:gs pos="19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/>
          <a:p>
            <a:r>
              <a:rPr lang="uk-UA" sz="4400" b="1" dirty="0"/>
              <a:t>Об'єкт дослідження</a:t>
            </a:r>
            <a:r>
              <a:rPr lang="uk-UA" sz="3600" dirty="0"/>
              <a:t>: процеси економічного відновлення України в післявоєнний період.</a:t>
            </a:r>
          </a:p>
          <a:p>
            <a:r>
              <a:rPr lang="uk-UA" sz="4400" b="1" dirty="0"/>
              <a:t>Предмет дослідження</a:t>
            </a:r>
            <a:r>
              <a:rPr lang="uk-UA" sz="4400" dirty="0"/>
              <a:t>: </a:t>
            </a:r>
            <a:r>
              <a:rPr lang="uk-UA" sz="3600" dirty="0"/>
              <a:t>сукупність теоретичних та практичних аспектів щодо перспектив економічного відновлення України в післявоєнний період.</a:t>
            </a:r>
          </a:p>
          <a:p>
            <a:r>
              <a:rPr lang="uk-UA" sz="4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Гіпотеза дослідження: </a:t>
            </a:r>
            <a:r>
              <a:rPr lang="uk-UA" sz="3600" dirty="0"/>
              <a:t>Гіпотезою дослідження є те, що шляхом впровадження конкретних економічних та соціальних реформ в контексті «стратегії економічного дива», Україна зможе досягти стійкого економічного відновлення.</a:t>
            </a:r>
            <a:endParaRPr lang="x-none" sz="3600" dirty="0"/>
          </a:p>
        </p:txBody>
      </p: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xmlns="" id="{2A027AA6-940A-47B7-8F18-6E93877F16A1}"/>
              </a:ext>
            </a:extLst>
          </p:cNvPr>
          <p:cNvGrpSpPr/>
          <p:nvPr/>
        </p:nvGrpSpPr>
        <p:grpSpPr>
          <a:xfrm>
            <a:off x="16484614" y="19078320"/>
            <a:ext cx="13554297" cy="14037714"/>
            <a:chOff x="0" y="6350"/>
            <a:chExt cx="6179185" cy="6070600"/>
          </a:xfrm>
        </p:grpSpPr>
        <p:sp>
          <p:nvSpPr>
            <p:cNvPr id="17" name="Поле 3">
              <a:extLst>
                <a:ext uri="{FF2B5EF4-FFF2-40B4-BE49-F238E27FC236}">
                  <a16:creationId xmlns:a16="http://schemas.microsoft.com/office/drawing/2014/main" xmlns="" id="{8F169EC2-39BB-4549-9454-4731D102576E}"/>
                </a:ext>
              </a:extLst>
            </p:cNvPr>
            <p:cNvSpPr txBox="1"/>
            <p:nvPr/>
          </p:nvSpPr>
          <p:spPr>
            <a:xfrm>
              <a:off x="177800" y="660400"/>
              <a:ext cx="2095500" cy="29527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28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НА РІВНІ ДЕРЖАВИ</a:t>
              </a:r>
              <a:endParaRPr lang="x-none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оле 3">
              <a:extLst>
                <a:ext uri="{FF2B5EF4-FFF2-40B4-BE49-F238E27FC236}">
                  <a16:creationId xmlns:a16="http://schemas.microsoft.com/office/drawing/2014/main" xmlns="" id="{DF92B7A7-5BCC-4996-80D5-ACB7A424ED2A}"/>
                </a:ext>
              </a:extLst>
            </p:cNvPr>
            <p:cNvSpPr txBox="1"/>
            <p:nvPr/>
          </p:nvSpPr>
          <p:spPr>
            <a:xfrm>
              <a:off x="2981325" y="660400"/>
              <a:ext cx="3152775" cy="29527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26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НА РІВНІ ТЕРТЕРИТОРІАЛЬНИХ ГРОМАД</a:t>
              </a:r>
              <a:endParaRPr lang="x-none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оле 3">
              <a:extLst>
                <a:ext uri="{FF2B5EF4-FFF2-40B4-BE49-F238E27FC236}">
                  <a16:creationId xmlns:a16="http://schemas.microsoft.com/office/drawing/2014/main" xmlns="" id="{51E6E22C-8965-4036-A8D8-6AAD3450E553}"/>
                </a:ext>
              </a:extLst>
            </p:cNvPr>
            <p:cNvSpPr txBox="1"/>
            <p:nvPr/>
          </p:nvSpPr>
          <p:spPr>
            <a:xfrm>
              <a:off x="216535" y="1155700"/>
              <a:ext cx="5962650" cy="32385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28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Створення нового суспільного середовища (держава – бізнес – суспільство)</a:t>
              </a:r>
              <a:endParaRPr lang="x-none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оле 2">
              <a:extLst>
                <a:ext uri="{FF2B5EF4-FFF2-40B4-BE49-F238E27FC236}">
                  <a16:creationId xmlns:a16="http://schemas.microsoft.com/office/drawing/2014/main" xmlns="" id="{02B3FC9F-C034-4E44-9386-ABC671C9E113}"/>
                </a:ext>
              </a:extLst>
            </p:cNvPr>
            <p:cNvSpPr txBox="1"/>
            <p:nvPr/>
          </p:nvSpPr>
          <p:spPr>
            <a:xfrm>
              <a:off x="820737" y="6350"/>
              <a:ext cx="4676775" cy="47625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28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КОНЦЕПТУАЛЬНІ ОСНОВИ «СТРАТЕГІЇ ЕКОНОМІЧНОГО ДИВА» У ПОВОЄННОМУ ВІДНОВЛЕННІ УКРАЇНИ</a:t>
              </a:r>
              <a:endParaRPr lang="x-none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Стрілка: униз 20">
              <a:extLst>
                <a:ext uri="{FF2B5EF4-FFF2-40B4-BE49-F238E27FC236}">
                  <a16:creationId xmlns:a16="http://schemas.microsoft.com/office/drawing/2014/main" xmlns="" id="{9CCB04DA-9617-482B-B59B-81D3F3D3EEE7}"/>
                </a:ext>
              </a:extLst>
            </p:cNvPr>
            <p:cNvSpPr/>
            <p:nvPr/>
          </p:nvSpPr>
          <p:spPr>
            <a:xfrm>
              <a:off x="1066800" y="469900"/>
              <a:ext cx="495300" cy="190500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x-none"/>
            </a:p>
          </p:txBody>
        </p:sp>
        <p:sp>
          <p:nvSpPr>
            <p:cNvPr id="22" name="Стрілка: униз 21">
              <a:extLst>
                <a:ext uri="{FF2B5EF4-FFF2-40B4-BE49-F238E27FC236}">
                  <a16:creationId xmlns:a16="http://schemas.microsoft.com/office/drawing/2014/main" xmlns="" id="{798D9532-0AED-431F-80FF-7B90A571CFBF}"/>
                </a:ext>
              </a:extLst>
            </p:cNvPr>
            <p:cNvSpPr/>
            <p:nvPr/>
          </p:nvSpPr>
          <p:spPr>
            <a:xfrm>
              <a:off x="4025900" y="469900"/>
              <a:ext cx="495300" cy="190500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x-none"/>
            </a:p>
          </p:txBody>
        </p:sp>
        <p:sp>
          <p:nvSpPr>
            <p:cNvPr id="24" name="Поле 3">
              <a:extLst>
                <a:ext uri="{FF2B5EF4-FFF2-40B4-BE49-F238E27FC236}">
                  <a16:creationId xmlns:a16="http://schemas.microsoft.com/office/drawing/2014/main" xmlns="" id="{C7854A79-DAF1-40E0-983E-06EBBA73DDC8}"/>
                </a:ext>
              </a:extLst>
            </p:cNvPr>
            <p:cNvSpPr txBox="1"/>
            <p:nvPr/>
          </p:nvSpPr>
          <p:spPr>
            <a:xfrm>
              <a:off x="266700" y="1562100"/>
              <a:ext cx="2047875" cy="42862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28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стимулювання інвестицій у стратегічні сектори</a:t>
              </a:r>
              <a:endParaRPr lang="x-none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оле 3">
              <a:extLst>
                <a:ext uri="{FF2B5EF4-FFF2-40B4-BE49-F238E27FC236}">
                  <a16:creationId xmlns:a16="http://schemas.microsoft.com/office/drawing/2014/main" xmlns="" id="{E206E320-DF98-4CC8-B8D6-139C5804C361}"/>
                </a:ext>
              </a:extLst>
            </p:cNvPr>
            <p:cNvSpPr txBox="1"/>
            <p:nvPr/>
          </p:nvSpPr>
          <p:spPr>
            <a:xfrm>
              <a:off x="266700" y="2133600"/>
              <a:ext cx="2047875" cy="4191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26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наближення до енергетичної незалежності</a:t>
              </a:r>
              <a:endParaRPr lang="x-none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оле 3">
              <a:extLst>
                <a:ext uri="{FF2B5EF4-FFF2-40B4-BE49-F238E27FC236}">
                  <a16:creationId xmlns:a16="http://schemas.microsoft.com/office/drawing/2014/main" xmlns="" id="{581E1C7A-6A16-4581-830F-CAF3F027772C}"/>
                </a:ext>
              </a:extLst>
            </p:cNvPr>
            <p:cNvSpPr txBox="1"/>
            <p:nvPr/>
          </p:nvSpPr>
          <p:spPr>
            <a:xfrm>
              <a:off x="284695" y="2687638"/>
              <a:ext cx="2029880" cy="59055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26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розвиток агропромислового комплексу</a:t>
              </a:r>
              <a:endParaRPr lang="x-none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Стрілка: вигнута вправо 27">
              <a:extLst>
                <a:ext uri="{FF2B5EF4-FFF2-40B4-BE49-F238E27FC236}">
                  <a16:creationId xmlns:a16="http://schemas.microsoft.com/office/drawing/2014/main" xmlns="" id="{1622E507-8DBF-4C3F-ADFE-2D1128BB9B29}"/>
                </a:ext>
              </a:extLst>
            </p:cNvPr>
            <p:cNvSpPr/>
            <p:nvPr/>
          </p:nvSpPr>
          <p:spPr>
            <a:xfrm>
              <a:off x="0" y="1714500"/>
              <a:ext cx="216535" cy="1238250"/>
            </a:xfrm>
            <a:prstGeom prst="curved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x-none"/>
            </a:p>
          </p:txBody>
        </p:sp>
        <p:sp>
          <p:nvSpPr>
            <p:cNvPr id="30" name="Поле 3">
              <a:extLst>
                <a:ext uri="{FF2B5EF4-FFF2-40B4-BE49-F238E27FC236}">
                  <a16:creationId xmlns:a16="http://schemas.microsoft.com/office/drawing/2014/main" xmlns="" id="{CDDF1438-80A5-47A4-9250-E50C0BB3D74D}"/>
                </a:ext>
              </a:extLst>
            </p:cNvPr>
            <p:cNvSpPr txBox="1"/>
            <p:nvPr/>
          </p:nvSpPr>
          <p:spPr>
            <a:xfrm>
              <a:off x="2984500" y="1562100"/>
              <a:ext cx="3152775" cy="42862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28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організація бізнесу на основі добросовісної конкуренції</a:t>
              </a:r>
              <a:endParaRPr lang="x-none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Поле 3">
              <a:extLst>
                <a:ext uri="{FF2B5EF4-FFF2-40B4-BE49-F238E27FC236}">
                  <a16:creationId xmlns:a16="http://schemas.microsoft.com/office/drawing/2014/main" xmlns="" id="{CC2C6A5A-1433-4A16-A36B-849729D85C78}"/>
                </a:ext>
              </a:extLst>
            </p:cNvPr>
            <p:cNvSpPr txBox="1"/>
            <p:nvPr/>
          </p:nvSpPr>
          <p:spPr>
            <a:xfrm>
              <a:off x="2984500" y="2088464"/>
              <a:ext cx="3149600" cy="64212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26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відновлення людського капіталу (створення умов для повернення в Україну) </a:t>
              </a:r>
              <a:endParaRPr lang="x-none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Поле 3">
              <a:extLst>
                <a:ext uri="{FF2B5EF4-FFF2-40B4-BE49-F238E27FC236}">
                  <a16:creationId xmlns:a16="http://schemas.microsoft.com/office/drawing/2014/main" xmlns="" id="{6AD9A607-43B8-4872-8456-1C5972893D45}"/>
                </a:ext>
              </a:extLst>
            </p:cNvPr>
            <p:cNvSpPr txBox="1"/>
            <p:nvPr/>
          </p:nvSpPr>
          <p:spPr>
            <a:xfrm>
              <a:off x="3026410" y="2816225"/>
              <a:ext cx="3152775" cy="40322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28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розвиток соціального підприємництва </a:t>
              </a:r>
              <a:endParaRPr lang="x-none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Поле 3">
              <a:extLst>
                <a:ext uri="{FF2B5EF4-FFF2-40B4-BE49-F238E27FC236}">
                  <a16:creationId xmlns:a16="http://schemas.microsoft.com/office/drawing/2014/main" xmlns="" id="{C778F198-2B54-420D-8853-556258D624C2}"/>
                </a:ext>
              </a:extLst>
            </p:cNvPr>
            <p:cNvSpPr txBox="1"/>
            <p:nvPr/>
          </p:nvSpPr>
          <p:spPr>
            <a:xfrm>
              <a:off x="177800" y="3385268"/>
              <a:ext cx="5962650" cy="32385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280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формування стабільного середнього класу</a:t>
              </a:r>
              <a:endParaRPr lang="x-none" sz="28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Поле 3">
              <a:extLst>
                <a:ext uri="{FF2B5EF4-FFF2-40B4-BE49-F238E27FC236}">
                  <a16:creationId xmlns:a16="http://schemas.microsoft.com/office/drawing/2014/main" xmlns="" id="{64180E11-3E29-42CE-967B-89305E86BCFF}"/>
                </a:ext>
              </a:extLst>
            </p:cNvPr>
            <p:cNvSpPr txBox="1"/>
            <p:nvPr/>
          </p:nvSpPr>
          <p:spPr>
            <a:xfrm>
              <a:off x="177800" y="3794754"/>
              <a:ext cx="5962650" cy="32385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28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соціальна і територіальна згуртованість</a:t>
              </a:r>
              <a:endParaRPr lang="x-none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Поле 3">
              <a:extLst>
                <a:ext uri="{FF2B5EF4-FFF2-40B4-BE49-F238E27FC236}">
                  <a16:creationId xmlns:a16="http://schemas.microsoft.com/office/drawing/2014/main" xmlns="" id="{B8B08F0D-7BB4-426B-83C1-EDA23C47189D}"/>
                </a:ext>
              </a:extLst>
            </p:cNvPr>
            <p:cNvSpPr txBox="1"/>
            <p:nvPr/>
          </p:nvSpPr>
          <p:spPr>
            <a:xfrm>
              <a:off x="457200" y="4406900"/>
              <a:ext cx="5686425" cy="32385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28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Внутрішні і зовнішні умови побудови концепції національної безпеки</a:t>
              </a:r>
              <a:endParaRPr lang="x-none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Поле 3">
              <a:extLst>
                <a:ext uri="{FF2B5EF4-FFF2-40B4-BE49-F238E27FC236}">
                  <a16:creationId xmlns:a16="http://schemas.microsoft.com/office/drawing/2014/main" xmlns="" id="{DA6DD91F-5CA5-432B-B8AF-9DCE8B43C0FC}"/>
                </a:ext>
              </a:extLst>
            </p:cNvPr>
            <p:cNvSpPr txBox="1"/>
            <p:nvPr/>
          </p:nvSpPr>
          <p:spPr>
            <a:xfrm>
              <a:off x="457200" y="4838700"/>
              <a:ext cx="5686425" cy="25717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28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Формування економічних умов для забезпечення соціальної стабільності</a:t>
              </a:r>
              <a:endParaRPr lang="x-none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Поле 3">
              <a:extLst>
                <a:ext uri="{FF2B5EF4-FFF2-40B4-BE49-F238E27FC236}">
                  <a16:creationId xmlns:a16="http://schemas.microsoft.com/office/drawing/2014/main" xmlns="" id="{35C9138A-944A-44E2-8416-BE84F44AFEC4}"/>
                </a:ext>
              </a:extLst>
            </p:cNvPr>
            <p:cNvSpPr txBox="1"/>
            <p:nvPr/>
          </p:nvSpPr>
          <p:spPr>
            <a:xfrm>
              <a:off x="457200" y="5194300"/>
              <a:ext cx="5686425" cy="47038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28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Розвиток ВПК та забезпечення економічного процвітання країни через об’єктивну наявність багатогалузевої інфраструктури</a:t>
              </a:r>
              <a:endParaRPr lang="x-none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Поле 3">
              <a:extLst>
                <a:ext uri="{FF2B5EF4-FFF2-40B4-BE49-F238E27FC236}">
                  <a16:creationId xmlns:a16="http://schemas.microsoft.com/office/drawing/2014/main" xmlns="" id="{5ED30503-F3DB-4FF0-BA5F-91F6B36D7ED9}"/>
                </a:ext>
              </a:extLst>
            </p:cNvPr>
            <p:cNvSpPr txBox="1"/>
            <p:nvPr/>
          </p:nvSpPr>
          <p:spPr>
            <a:xfrm>
              <a:off x="457200" y="5753100"/>
              <a:ext cx="5686425" cy="32385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28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Забезпечення захисту навколишнього середовища</a:t>
              </a:r>
              <a:endParaRPr lang="x-none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Стрілка: униз 39">
              <a:extLst>
                <a:ext uri="{FF2B5EF4-FFF2-40B4-BE49-F238E27FC236}">
                  <a16:creationId xmlns:a16="http://schemas.microsoft.com/office/drawing/2014/main" xmlns="" id="{89F2B581-DF42-498A-B442-A0B1CBAB85BD}"/>
                </a:ext>
              </a:extLst>
            </p:cNvPr>
            <p:cNvSpPr/>
            <p:nvPr/>
          </p:nvSpPr>
          <p:spPr>
            <a:xfrm>
              <a:off x="2413000" y="4127500"/>
              <a:ext cx="1266825" cy="333375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x-none"/>
            </a:p>
          </p:txBody>
        </p:sp>
        <p:sp>
          <p:nvSpPr>
            <p:cNvPr id="41" name="Стрілка: вигнута вправо 40">
              <a:extLst>
                <a:ext uri="{FF2B5EF4-FFF2-40B4-BE49-F238E27FC236}">
                  <a16:creationId xmlns:a16="http://schemas.microsoft.com/office/drawing/2014/main" xmlns="" id="{EA19A386-46AA-44BD-878B-B24AA2CB3939}"/>
                </a:ext>
              </a:extLst>
            </p:cNvPr>
            <p:cNvSpPr/>
            <p:nvPr/>
          </p:nvSpPr>
          <p:spPr>
            <a:xfrm>
              <a:off x="2781300" y="1714500"/>
              <a:ext cx="187960" cy="1238250"/>
            </a:xfrm>
            <a:prstGeom prst="curved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x-none"/>
            </a:p>
          </p:txBody>
        </p:sp>
        <p:sp>
          <p:nvSpPr>
            <p:cNvPr id="42" name="Стрілка: вигнута вправо 41">
              <a:extLst>
                <a:ext uri="{FF2B5EF4-FFF2-40B4-BE49-F238E27FC236}">
                  <a16:creationId xmlns:a16="http://schemas.microsoft.com/office/drawing/2014/main" xmlns="" id="{274ADA8E-C3CE-4CF1-B851-9E444A8C2217}"/>
                </a:ext>
              </a:extLst>
            </p:cNvPr>
            <p:cNvSpPr/>
            <p:nvPr/>
          </p:nvSpPr>
          <p:spPr>
            <a:xfrm>
              <a:off x="114300" y="4559300"/>
              <a:ext cx="264160" cy="1390650"/>
            </a:xfrm>
            <a:prstGeom prst="curved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x-none"/>
            </a:p>
          </p:txBody>
        </p:sp>
        <p:sp>
          <p:nvSpPr>
            <p:cNvPr id="43" name="Стрілка: униз 42">
              <a:extLst>
                <a:ext uri="{FF2B5EF4-FFF2-40B4-BE49-F238E27FC236}">
                  <a16:creationId xmlns:a16="http://schemas.microsoft.com/office/drawing/2014/main" xmlns="" id="{5BBC661E-0CB4-4226-86C3-6A9166CD37D2}"/>
                </a:ext>
              </a:extLst>
            </p:cNvPr>
            <p:cNvSpPr/>
            <p:nvPr/>
          </p:nvSpPr>
          <p:spPr>
            <a:xfrm>
              <a:off x="2470150" y="469900"/>
              <a:ext cx="314325" cy="733425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x-none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665F96-3096-49EE-BAE5-80A53C8DFCF6}"/>
              </a:ext>
            </a:extLst>
          </p:cNvPr>
          <p:cNvSpPr txBox="1"/>
          <p:nvPr/>
        </p:nvSpPr>
        <p:spPr>
          <a:xfrm>
            <a:off x="530043" y="18855125"/>
            <a:ext cx="15655666" cy="14383425"/>
          </a:xfrm>
          <a:prstGeom prst="rect">
            <a:avLst/>
          </a:prstGeom>
          <a:gradFill>
            <a:gsLst>
              <a:gs pos="31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4800" b="1" dirty="0"/>
              <a:t>Результати: </a:t>
            </a:r>
          </a:p>
          <a:p>
            <a:pPr algn="just">
              <a:spcAft>
                <a:spcPts val="100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Реформи пропоную проводити керуючись такими принципами:</a:t>
            </a:r>
            <a:endParaRPr lang="x-none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Інтеграція в ЄС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допомога має створити для України стимули для приведення своєї нормативно-правової бази у відповідність до стандартів ЄС (включаючи антикорупційні заходи), сприяння вільній торгівлі та залучення прямих іноземних інвестицій;</a:t>
            </a:r>
            <a:endParaRPr lang="x-none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модернізація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реконструкція дає унікальну можливість радикально оновити виробничий потенціал України, щоб наблизити його до нового технологічного </a:t>
            </a:r>
            <a:r>
              <a:rPr lang="uk-UA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рубежу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закласти основи для довгострокового зростання та ще більш тісно інтегрувати Україну у світову економіку;</a:t>
            </a:r>
            <a:endParaRPr lang="x-none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Україна має «володіти» реконструкцією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Україна використовуватиме допомогу найефективніше, коли допомога відповідатиме інтересам України;</a:t>
            </a:r>
            <a:endParaRPr lang="x-none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децентралізація країни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допомога має бути швидкою, але «з умовами»: швидкість має вирішальне значення для запобігання гуманітарній катастрофі в Україні. Розумні умови гарантують, що міжнародна допомога буде витрачена правильно, а Україна досягне прогресу у боротьбі з корупцією. Необхідні 15 із 18 млрд євро від ЄС за умови судової, антикорупційної реформи та реформи «регулювання»;</a:t>
            </a:r>
            <a:endParaRPr lang="x-none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гранти, а не кредити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зруйнована війною країна навряд чи зможе у короткостроковій перспективі обслуговувати та погашати додаткові борги. Зосередження уваги на кредитах підвищить ризик боргової кризи у майбутньому (план Маршалла для Європи після Другої світової війни передбачав гранти на 90%);</a:t>
            </a:r>
            <a:endParaRPr lang="x-none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координація: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враховуючи безліч джерел допомоги, тісна координація між джерелами фінансування та одержувача зведе до мінімуму втрати та затримки;</a:t>
            </a:r>
            <a:endParaRPr lang="x-none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"/>
            </a:pP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адміністрування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допомога повинна здійснюватися самостійною афілійованою з ЄС або уповноваженою агенцією, незалежною від багатосторонніх, двосторонніх та неурядових донорів, але бути підзвітною.</a:t>
            </a:r>
          </a:p>
          <a:p>
            <a:pPr lvl="0" algn="just">
              <a:spcAft>
                <a:spcPts val="1000"/>
              </a:spcAft>
            </a:pPr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Перераховані концептуальні засади проведення реформ є інструментами, за допомогою яких реалізуються основи «стратегії економічного дива»</a:t>
            </a:r>
            <a:endParaRPr lang="x-none" sz="3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629A8D-F1E3-4CBE-A54B-BF2DEFD3FE5D}"/>
              </a:ext>
            </a:extLst>
          </p:cNvPr>
          <p:cNvSpPr txBox="1"/>
          <p:nvPr/>
        </p:nvSpPr>
        <p:spPr>
          <a:xfrm>
            <a:off x="18341256" y="33238550"/>
            <a:ext cx="9907324" cy="114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1 Концептуальні основи «стратегії економічного дива» у повоєнному відновленні України</a:t>
            </a:r>
            <a:endParaRPr lang="x-none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B2B59C0F-7EDE-4DAC-A7A6-301244A58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56" y="33656905"/>
            <a:ext cx="9004724" cy="1165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25E25104-BB13-406E-8321-D609BA914B76}"/>
                  </a:ext>
                </a:extLst>
              </p:cNvPr>
              <p:cNvSpPr txBox="1"/>
              <p:nvPr/>
            </p:nvSpPr>
            <p:spPr>
              <a:xfrm>
                <a:off x="575458" y="34822329"/>
                <a:ext cx="8945060" cy="3317856"/>
              </a:xfrm>
              <a:prstGeom prst="rect">
                <a:avLst/>
              </a:prstGeom>
              <a:gradFill>
                <a:gsLst>
                  <a:gs pos="9000">
                    <a:srgbClr val="DEF0E0"/>
                  </a:gs>
                  <a:gs pos="96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uk-UA" sz="29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Рис 2: Математична </a:t>
                </a:r>
                <a:r>
                  <a:rPr lang="uk-UA" sz="29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модель, </a:t>
                </a:r>
                <a:r>
                  <a:rPr lang="uk-UA" sz="29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де: КЗВТ – кількість коштів, залучених на відновлення територій; </a:t>
                </a:r>
                <a:endParaRPr lang="x-none" sz="29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x-none" sz="29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uk-UA" sz="29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uk-UA" sz="29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uk-UA" sz="29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x-none" sz="29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9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І</m:t>
                            </m:r>
                          </m:e>
                          <m:sub>
                            <m:r>
                              <a:rPr lang="uk-UA" sz="29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uk-UA" sz="29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обсяг інвестицій;</a:t>
                </a:r>
                <a:endParaRPr lang="x-none" sz="29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x-none" sz="29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uk-UA" sz="29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uk-UA" sz="29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uk-UA" sz="29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x-none" sz="29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9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МТД</m:t>
                            </m:r>
                          </m:e>
                          <m:sub>
                            <m:r>
                              <a:rPr lang="uk-UA" sz="29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uk-UA" sz="29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обсяг технічної допомоги; </a:t>
                </a:r>
                <a:endParaRPr lang="x-none" sz="29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x-none" sz="29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uk-UA" sz="29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uk-UA" sz="29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uk-UA" sz="29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x-none" sz="29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9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ДД</m:t>
                            </m:r>
                          </m:e>
                          <m:sub>
                            <m:r>
                              <a:rPr lang="uk-UA" sz="29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uk-UA" sz="29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обсяг державної допомоги; </a:t>
                </a:r>
                <a:endParaRPr lang="x-none" sz="29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x-none" sz="29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uk-UA" sz="29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uk-UA" sz="29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uk-UA" sz="29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x-none" sz="29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9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КР</m:t>
                            </m:r>
                          </m:e>
                          <m:sub>
                            <m:r>
                              <a:rPr lang="uk-UA" sz="29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uk-UA" sz="29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обсяг </a:t>
                </a:r>
                <a:r>
                  <a:rPr lang="uk-UA" sz="29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краудфандингу</a:t>
                </a:r>
                <a:r>
                  <a:rPr lang="uk-UA" sz="29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x-none" sz="29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5E25104-BB13-406E-8321-D609BA914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58" y="34822329"/>
                <a:ext cx="8945060" cy="3317856"/>
              </a:xfrm>
              <a:prstGeom prst="rect">
                <a:avLst/>
              </a:prstGeom>
              <a:blipFill>
                <a:blip r:embed="rId4"/>
                <a:stretch>
                  <a:fillRect l="-6383" t="-1901" r="-2411" b="-30418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B1133191-B9F1-417C-A7CB-20D8368B85CA}"/>
                  </a:ext>
                </a:extLst>
              </p:cNvPr>
              <p:cNvSpPr txBox="1"/>
              <p:nvPr/>
            </p:nvSpPr>
            <p:spPr>
              <a:xfrm>
                <a:off x="10014138" y="33656905"/>
                <a:ext cx="6171571" cy="4483279"/>
              </a:xfrm>
              <a:prstGeom prst="rect">
                <a:avLst/>
              </a:prstGeom>
              <a:gradFill>
                <a:gsLst>
                  <a:gs pos="21000">
                    <a:srgbClr val="DEF0E0"/>
                  </a:gs>
                  <a:gs pos="89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pPr indent="450215" algn="just">
                  <a:spcAft>
                    <a:spcPts val="1000"/>
                  </a:spcAft>
                </a:pPr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Обсяг коштів, необхідних для відновлення територій (КНВТ), залежить від кількості залучених коштів і може бути представлений наступним співвідношенням: </a:t>
                </a:r>
              </a:p>
              <a:p>
                <a:pPr indent="450215" algn="just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uk-UA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КЗВТ&lt;КНВТ</m:t>
                    </m:r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x-none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 algn="just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КЗВТ=КНВТ</m:t>
                    </m:r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x-none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 algn="just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КЗВТ≥КНВТ</m:t>
                    </m:r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x-none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 algn="just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КЗВТ&gt;КНВТ</m:t>
                    </m:r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x-none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1133191-B9F1-417C-A7CB-20D8368B8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138" y="33656905"/>
                <a:ext cx="6171571" cy="4483279"/>
              </a:xfrm>
              <a:prstGeom prst="rect">
                <a:avLst/>
              </a:prstGeom>
              <a:blipFill>
                <a:blip r:embed="rId5"/>
                <a:stretch>
                  <a:fillRect l="-2053" t="-1695" r="-2053" b="-2542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EC4BC88-9B20-467D-AF49-79076100EB49}"/>
              </a:ext>
            </a:extLst>
          </p:cNvPr>
          <p:cNvSpPr txBox="1"/>
          <p:nvPr/>
        </p:nvSpPr>
        <p:spPr>
          <a:xfrm>
            <a:off x="530043" y="38531162"/>
            <a:ext cx="15655666" cy="3795911"/>
          </a:xfrm>
          <a:prstGeom prst="rect">
            <a:avLst/>
          </a:prstGeom>
          <a:gradFill>
            <a:gsLst>
              <a:gs pos="21000">
                <a:srgbClr val="DEF0E0"/>
              </a:gs>
              <a:gs pos="89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indent="450215">
              <a:spcAft>
                <a:spcPts val="1000"/>
              </a:spcAft>
            </a:pP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Висновок: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Побудова моделі економічного відновлення України в післявоєнний період є надзвичайно важливим кроком з погляду розуміння та розробки стратегії для досягнення економічного дива, що сприятиме стабільному та стійкому розвитку країни.</a:t>
            </a:r>
          </a:p>
          <a:p>
            <a:pPr indent="450215">
              <a:spcAft>
                <a:spcPts val="100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Запропоновано концептуальні основи «стратегії економічного дива», які можуть бути включені до Плану повоєнного відновлення України;</a:t>
            </a:r>
          </a:p>
          <a:p>
            <a:pPr indent="450215">
              <a:spcAft>
                <a:spcPts val="100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Представлені вектори розвитку України у повоєнному періоді враховують всебічний розвиток як країни в цілому, так і кожного громадянина демократичної держави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8EC633E-0809-E27B-8A0A-6D5374AF7B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6313" y="34704333"/>
            <a:ext cx="4313442" cy="55479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FD97F68-B7AB-E02B-13D7-BF3B5FF412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631" y="34704333"/>
            <a:ext cx="7880550" cy="5547928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D760005-F6C8-5DEC-FFAE-37F8C7BD0A32}"/>
              </a:ext>
            </a:extLst>
          </p:cNvPr>
          <p:cNvSpPr txBox="1"/>
          <p:nvPr/>
        </p:nvSpPr>
        <p:spPr>
          <a:xfrm>
            <a:off x="18574450" y="40496553"/>
            <a:ext cx="49248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Поради керівника </a:t>
            </a:r>
          </a:p>
          <a:p>
            <a:pPr algn="ctr"/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щодо роботи</a:t>
            </a:r>
            <a:r>
              <a:rPr lang="x-none" sz="2800" dirty="0">
                <a:effectLst/>
              </a:rPr>
              <a:t> </a:t>
            </a:r>
            <a:endParaRPr lang="x-none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EE12F79-3014-4B62-5096-7A468FABD66C}"/>
              </a:ext>
            </a:extLst>
          </p:cNvPr>
          <p:cNvSpPr txBox="1"/>
          <p:nvPr/>
        </p:nvSpPr>
        <p:spPr>
          <a:xfrm>
            <a:off x="25315592" y="40429117"/>
            <a:ext cx="43841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Консультація з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професором кафедри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ЗНУ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1947647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Words>861</Words>
  <Application>Microsoft Office PowerPoint</Application>
  <PresentationFormat>Произвольный</PresentationFormat>
  <Paragraphs>59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Запорізьке територіальне відділення  МАН України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Kateryna Kononovych</dc:creator>
  <cp:lastModifiedBy>user</cp:lastModifiedBy>
  <cp:revision>24</cp:revision>
  <dcterms:created xsi:type="dcterms:W3CDTF">2024-02-22T20:20:32Z</dcterms:created>
  <dcterms:modified xsi:type="dcterms:W3CDTF">2024-02-27T12:24:42Z</dcterms:modified>
</cp:coreProperties>
</file>